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1"/>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7" r:id="rId18"/>
    <p:sldId id="275" r:id="rId19"/>
    <p:sldId id="276" r:id="rId20"/>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p:cViewPr varScale="1">
        <p:scale>
          <a:sx n="82" d="100"/>
          <a:sy n="82" d="100"/>
        </p:scale>
        <p:origin x="3376"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‹Nº›</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‹Nº›</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0"/>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9040" y="381000"/>
            <a:ext cx="7389343" cy="1938992"/>
          </a:xfrm>
          <a:prstGeom prst="rect">
            <a:avLst/>
          </a:prstGeom>
          <a:noFill/>
        </p:spPr>
        <p:txBody>
          <a:bodyPr wrap="square" rtlCol="0">
            <a:spAutoFit/>
          </a:bodyPr>
          <a:lstStyle/>
          <a:p>
            <a:r>
              <a:rPr lang="es-MX" sz="4000" dirty="0">
                <a:solidFill>
                  <a:schemeClr val="bg1"/>
                </a:solidFill>
              </a:rPr>
              <a:t>FINAL PROJECT: </a:t>
            </a:r>
          </a:p>
          <a:p>
            <a:r>
              <a:rPr lang="es-MX" sz="4000" dirty="0">
                <a:solidFill>
                  <a:schemeClr val="bg1"/>
                </a:solidFill>
              </a:rPr>
              <a:t>Machine Learning model for inventory optimization</a:t>
            </a:r>
            <a:endParaRPr lang="es-ES" sz="4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4"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Recommendation for future analysis </a:t>
            </a:r>
            <a:endParaRPr lang="en-US" sz="2000" b="1" dirty="0">
              <a:solidFill>
                <a:schemeClr val="bg1"/>
              </a:solidFill>
            </a:endParaRPr>
          </a:p>
        </p:txBody>
      </p:sp>
      <p:sp>
        <p:nvSpPr>
          <p:cNvPr id="5" name="TextBox 17">
            <a:extLst>
              <a:ext uri="{FF2B5EF4-FFF2-40B4-BE49-F238E27FC236}">
                <a16:creationId xmlns:a16="http://schemas.microsoft.com/office/drawing/2014/main" id="{A0DDCCE0-8DAB-D2C4-7D28-8B6634B77646}"/>
              </a:ext>
            </a:extLst>
          </p:cNvPr>
          <p:cNvSpPr txBox="1"/>
          <p:nvPr/>
        </p:nvSpPr>
        <p:spPr>
          <a:xfrm>
            <a:off x="148590" y="985980"/>
            <a:ext cx="7242810" cy="9633406"/>
          </a:xfrm>
          <a:prstGeom prst="rect">
            <a:avLst/>
          </a:prstGeom>
          <a:noFill/>
        </p:spPr>
        <p:txBody>
          <a:bodyPr wrap="square" rtlCol="0">
            <a:spAutoFit/>
          </a:bodyPr>
          <a:lstStyle/>
          <a:p>
            <a:pPr lvl="1"/>
            <a:r>
              <a:rPr lang="en-US" dirty="0">
                <a:solidFill>
                  <a:schemeClr val="bg1"/>
                </a:solidFill>
              </a:rPr>
              <a:t>After the project was done, there were realized many things that we could recommend for future analysis, and two of them are the following: </a:t>
            </a:r>
          </a:p>
          <a:p>
            <a:pPr lvl="1"/>
            <a:endParaRPr lang="en-US" dirty="0">
              <a:solidFill>
                <a:schemeClr val="bg1"/>
              </a:solidFill>
            </a:endParaRPr>
          </a:p>
          <a:p>
            <a:pPr marL="800100" lvl="1" indent="-342900">
              <a:buFont typeface="+mj-lt"/>
              <a:buAutoNum type="arabicPeriod"/>
            </a:pPr>
            <a:r>
              <a:rPr lang="en-US" dirty="0">
                <a:solidFill>
                  <a:schemeClr val="bg1"/>
                </a:solidFill>
              </a:rPr>
              <a:t>It would be highly recommended </a:t>
            </a:r>
            <a:r>
              <a:rPr lang="en-US" sz="2000" b="1" u="sng" dirty="0">
                <a:solidFill>
                  <a:schemeClr val="bg1"/>
                </a:solidFill>
              </a:rPr>
              <a:t>to extract information for, at least, 3 years. </a:t>
            </a:r>
            <a:r>
              <a:rPr lang="en-US" dirty="0">
                <a:solidFill>
                  <a:schemeClr val="bg1"/>
                </a:solidFill>
              </a:rPr>
              <a:t>This, to have an seasonality trend to obtain the forecast. </a:t>
            </a:r>
            <a:r>
              <a:rPr lang="en-US" sz="2000" b="1" u="sng" dirty="0">
                <a:solidFill>
                  <a:schemeClr val="bg1"/>
                </a:solidFill>
              </a:rPr>
              <a:t> </a:t>
            </a: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n-US" sz="2000" b="1" u="sng" dirty="0">
              <a:solidFill>
                <a:schemeClr val="bg1"/>
              </a:solidFill>
            </a:endParaRPr>
          </a:p>
          <a:p>
            <a:pPr marL="800100" lvl="1" indent="-342900">
              <a:buFont typeface="+mj-lt"/>
              <a:buAutoNum type="arabicPeriod"/>
            </a:pPr>
            <a:r>
              <a:rPr lang="es-MX" dirty="0" err="1">
                <a:solidFill>
                  <a:schemeClr val="bg1"/>
                </a:solidFill>
              </a:rPr>
              <a:t>Investigate</a:t>
            </a:r>
            <a:r>
              <a:rPr lang="es-MX" dirty="0">
                <a:solidFill>
                  <a:schemeClr val="bg1"/>
                </a:solidFill>
              </a:rPr>
              <a:t> </a:t>
            </a:r>
            <a:r>
              <a:rPr lang="es-MX" dirty="0" err="1">
                <a:solidFill>
                  <a:schemeClr val="bg1"/>
                </a:solidFill>
              </a:rPr>
              <a:t>about</a:t>
            </a:r>
            <a:r>
              <a:rPr lang="es-MX" dirty="0">
                <a:solidFill>
                  <a:schemeClr val="bg1"/>
                </a:solidFill>
              </a:rPr>
              <a:t> </a:t>
            </a:r>
            <a:r>
              <a:rPr lang="es-MX" sz="2000" b="1" u="sng" dirty="0" err="1">
                <a:solidFill>
                  <a:schemeClr val="bg1"/>
                </a:solidFill>
              </a:rPr>
              <a:t>what</a:t>
            </a:r>
            <a:r>
              <a:rPr lang="es-MX" sz="2000" b="1" u="sng" dirty="0">
                <a:solidFill>
                  <a:schemeClr val="bg1"/>
                </a:solidFill>
              </a:rPr>
              <a:t> machine </a:t>
            </a:r>
            <a:r>
              <a:rPr lang="es-MX" sz="2000" b="1" u="sng" dirty="0" err="1">
                <a:solidFill>
                  <a:schemeClr val="bg1"/>
                </a:solidFill>
              </a:rPr>
              <a:t>learning</a:t>
            </a:r>
            <a:r>
              <a:rPr lang="es-MX" sz="2000" b="1" u="sng" dirty="0">
                <a:solidFill>
                  <a:schemeClr val="bg1"/>
                </a:solidFill>
              </a:rPr>
              <a:t> </a:t>
            </a:r>
            <a:r>
              <a:rPr lang="es-MX" sz="2000" b="1" u="sng" dirty="0" err="1">
                <a:solidFill>
                  <a:schemeClr val="bg1"/>
                </a:solidFill>
              </a:rPr>
              <a:t>models</a:t>
            </a:r>
            <a:r>
              <a:rPr lang="es-MX" sz="2000" b="1" u="sng" dirty="0">
                <a:solidFill>
                  <a:schemeClr val="bg1"/>
                </a:solidFill>
              </a:rPr>
              <a:t> </a:t>
            </a:r>
            <a:r>
              <a:rPr lang="es-MX" sz="2000" b="1" u="sng" dirty="0" err="1">
                <a:solidFill>
                  <a:schemeClr val="bg1"/>
                </a:solidFill>
              </a:rPr>
              <a:t>fit</a:t>
            </a:r>
            <a:r>
              <a:rPr lang="es-MX" sz="2000" b="1" u="sng" dirty="0">
                <a:solidFill>
                  <a:schemeClr val="bg1"/>
                </a:solidFill>
              </a:rPr>
              <a:t> </a:t>
            </a:r>
            <a:r>
              <a:rPr lang="es-MX" sz="2000" b="1" u="sng" dirty="0" err="1">
                <a:solidFill>
                  <a:schemeClr val="bg1"/>
                </a:solidFill>
              </a:rPr>
              <a:t>the</a:t>
            </a:r>
            <a:r>
              <a:rPr lang="es-MX" sz="2000" b="1" u="sng" dirty="0">
                <a:solidFill>
                  <a:schemeClr val="bg1"/>
                </a:solidFill>
              </a:rPr>
              <a:t> </a:t>
            </a:r>
            <a:r>
              <a:rPr lang="es-MX" sz="2000" b="1" u="sng" dirty="0" err="1">
                <a:solidFill>
                  <a:schemeClr val="bg1"/>
                </a:solidFill>
              </a:rPr>
              <a:t>most</a:t>
            </a:r>
            <a:r>
              <a:rPr lang="es-MX" dirty="0">
                <a:solidFill>
                  <a:schemeClr val="bg1"/>
                </a:solidFill>
              </a:rPr>
              <a:t> to </a:t>
            </a:r>
            <a:r>
              <a:rPr lang="es-MX" dirty="0" err="1">
                <a:solidFill>
                  <a:schemeClr val="bg1"/>
                </a:solidFill>
              </a:rPr>
              <a:t>what</a:t>
            </a:r>
            <a:r>
              <a:rPr lang="es-MX" dirty="0">
                <a:solidFill>
                  <a:schemeClr val="bg1"/>
                </a:solidFill>
              </a:rPr>
              <a:t> </a:t>
            </a:r>
            <a:r>
              <a:rPr lang="es-MX" dirty="0" err="1">
                <a:solidFill>
                  <a:schemeClr val="bg1"/>
                </a:solidFill>
              </a:rPr>
              <a:t>you</a:t>
            </a:r>
            <a:r>
              <a:rPr lang="es-MX" dirty="0">
                <a:solidFill>
                  <a:schemeClr val="bg1"/>
                </a:solidFill>
              </a:rPr>
              <a:t> are </a:t>
            </a:r>
            <a:r>
              <a:rPr lang="es-MX" dirty="0" err="1">
                <a:solidFill>
                  <a:schemeClr val="bg1"/>
                </a:solidFill>
              </a:rPr>
              <a:t>looking</a:t>
            </a:r>
            <a:r>
              <a:rPr lang="es-MX" dirty="0">
                <a:solidFill>
                  <a:schemeClr val="bg1"/>
                </a:solidFill>
              </a:rPr>
              <a:t> </a:t>
            </a:r>
            <a:r>
              <a:rPr lang="es-MX" dirty="0" err="1">
                <a:solidFill>
                  <a:schemeClr val="bg1"/>
                </a:solidFill>
              </a:rPr>
              <a:t>for</a:t>
            </a:r>
            <a:r>
              <a:rPr lang="es-MX" dirty="0">
                <a:solidFill>
                  <a:schemeClr val="bg1"/>
                </a:solidFill>
              </a:rPr>
              <a:t>. </a:t>
            </a:r>
            <a:endParaRPr lang="en-US" dirty="0">
              <a:solidFill>
                <a:schemeClr val="bg1"/>
              </a:solidFill>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lvl="1"/>
            <a:r>
              <a:rPr lang="es-MX" sz="2000" b="1" dirty="0" err="1">
                <a:solidFill>
                  <a:schemeClr val="bg1"/>
                </a:solidFill>
                <a:latin typeface="Söhne"/>
              </a:rPr>
              <a:t>What</a:t>
            </a:r>
            <a:r>
              <a:rPr lang="es-MX" sz="2000" b="1" dirty="0">
                <a:solidFill>
                  <a:schemeClr val="bg1"/>
                </a:solidFill>
                <a:latin typeface="Söhne"/>
              </a:rPr>
              <a:t> </a:t>
            </a:r>
            <a:r>
              <a:rPr lang="es-MX" sz="2000" b="1" dirty="0" err="1">
                <a:solidFill>
                  <a:schemeClr val="bg1"/>
                </a:solidFill>
                <a:latin typeface="Söhne"/>
              </a:rPr>
              <a:t>the</a:t>
            </a:r>
            <a:r>
              <a:rPr lang="es-MX" sz="2000" b="1" dirty="0">
                <a:solidFill>
                  <a:schemeClr val="bg1"/>
                </a:solidFill>
                <a:latin typeface="Söhne"/>
              </a:rPr>
              <a:t> </a:t>
            </a:r>
            <a:r>
              <a:rPr lang="es-MX" sz="2000" b="1" dirty="0" err="1">
                <a:solidFill>
                  <a:schemeClr val="bg1"/>
                </a:solidFill>
                <a:latin typeface="Söhne"/>
              </a:rPr>
              <a:t>team</a:t>
            </a:r>
            <a:r>
              <a:rPr lang="es-MX" sz="2000" b="1" dirty="0">
                <a:solidFill>
                  <a:schemeClr val="bg1"/>
                </a:solidFill>
                <a:latin typeface="Söhne"/>
              </a:rPr>
              <a:t> </a:t>
            </a:r>
            <a:r>
              <a:rPr lang="es-MX" sz="2000" b="1" dirty="0" err="1">
                <a:solidFill>
                  <a:schemeClr val="bg1"/>
                </a:solidFill>
                <a:latin typeface="Söhne"/>
              </a:rPr>
              <a:t>have</a:t>
            </a:r>
            <a:r>
              <a:rPr lang="es-MX" sz="2000" b="1" dirty="0">
                <a:solidFill>
                  <a:schemeClr val="bg1"/>
                </a:solidFill>
                <a:latin typeface="Söhne"/>
              </a:rPr>
              <a:t> done </a:t>
            </a:r>
            <a:r>
              <a:rPr lang="es-MX" sz="2000" b="1" dirty="0" err="1">
                <a:solidFill>
                  <a:schemeClr val="bg1"/>
                </a:solidFill>
                <a:latin typeface="Söhne"/>
              </a:rPr>
              <a:t>different</a:t>
            </a:r>
            <a:r>
              <a:rPr lang="es-MX" sz="2000" b="1" dirty="0">
                <a:solidFill>
                  <a:schemeClr val="bg1"/>
                </a:solidFill>
                <a:latin typeface="Söhne"/>
              </a:rPr>
              <a:t>?</a:t>
            </a:r>
          </a:p>
          <a:p>
            <a:pPr lvl="1"/>
            <a:r>
              <a:rPr lang="es-MX" sz="2000" b="1"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main</a:t>
            </a:r>
            <a:r>
              <a:rPr lang="es-MX" dirty="0">
                <a:solidFill>
                  <a:schemeClr val="bg1"/>
                </a:solidFill>
                <a:latin typeface="Söhne"/>
              </a:rPr>
              <a:t> problema </a:t>
            </a:r>
            <a:r>
              <a:rPr lang="es-MX" dirty="0" err="1">
                <a:solidFill>
                  <a:schemeClr val="bg1"/>
                </a:solidFill>
                <a:latin typeface="Söhne"/>
              </a:rPr>
              <a:t>during</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project</a:t>
            </a:r>
            <a:r>
              <a:rPr lang="es-MX" dirty="0">
                <a:solidFill>
                  <a:schemeClr val="bg1"/>
                </a:solidFill>
                <a:latin typeface="Söhne"/>
              </a:rPr>
              <a:t>, </a:t>
            </a:r>
            <a:r>
              <a:rPr lang="es-MX" dirty="0" err="1">
                <a:solidFill>
                  <a:schemeClr val="bg1"/>
                </a:solidFill>
                <a:latin typeface="Söhne"/>
              </a:rPr>
              <a:t>was</a:t>
            </a:r>
            <a:r>
              <a:rPr lang="es-MX" dirty="0">
                <a:solidFill>
                  <a:schemeClr val="bg1"/>
                </a:solidFill>
                <a:latin typeface="Söhne"/>
              </a:rPr>
              <a:t> to </a:t>
            </a:r>
            <a:r>
              <a:rPr lang="es-MX" dirty="0" err="1">
                <a:solidFill>
                  <a:schemeClr val="bg1"/>
                </a:solidFill>
                <a:latin typeface="Söhne"/>
              </a:rPr>
              <a:t>found</a:t>
            </a:r>
            <a:r>
              <a:rPr lang="es-MX" dirty="0">
                <a:solidFill>
                  <a:schemeClr val="bg1"/>
                </a:solidFill>
                <a:latin typeface="Söhne"/>
              </a:rPr>
              <a:t> a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a:t>
            </a:r>
            <a:r>
              <a:rPr lang="es-MX" dirty="0">
                <a:solidFill>
                  <a:schemeClr val="bg1"/>
                </a:solidFill>
                <a:latin typeface="Söhne"/>
              </a:rPr>
              <a:t> </a:t>
            </a:r>
            <a:r>
              <a:rPr lang="es-MX" dirty="0" err="1">
                <a:solidFill>
                  <a:schemeClr val="bg1"/>
                </a:solidFill>
                <a:latin typeface="Söhne"/>
              </a:rPr>
              <a:t>that</a:t>
            </a:r>
            <a:r>
              <a:rPr lang="es-MX" dirty="0">
                <a:solidFill>
                  <a:schemeClr val="bg1"/>
                </a:solidFill>
                <a:latin typeface="Söhne"/>
              </a:rPr>
              <a:t> </a:t>
            </a:r>
            <a:r>
              <a:rPr lang="es-MX" dirty="0" err="1">
                <a:solidFill>
                  <a:schemeClr val="bg1"/>
                </a:solidFill>
                <a:latin typeface="Söhne"/>
              </a:rPr>
              <a:t>best</a:t>
            </a:r>
            <a:r>
              <a:rPr lang="es-MX" dirty="0">
                <a:solidFill>
                  <a:schemeClr val="bg1"/>
                </a:solidFill>
                <a:latin typeface="Söhne"/>
              </a:rPr>
              <a:t> </a:t>
            </a:r>
            <a:r>
              <a:rPr lang="es-MX" dirty="0" err="1">
                <a:solidFill>
                  <a:schemeClr val="bg1"/>
                </a:solidFill>
                <a:latin typeface="Söhne"/>
              </a:rPr>
              <a:t>suits</a:t>
            </a:r>
            <a:r>
              <a:rPr lang="es-MX" dirty="0">
                <a:solidFill>
                  <a:schemeClr val="bg1"/>
                </a:solidFill>
                <a:latin typeface="Söhne"/>
              </a:rPr>
              <a:t> </a:t>
            </a:r>
            <a:r>
              <a:rPr lang="es-MX" dirty="0" err="1">
                <a:solidFill>
                  <a:schemeClr val="bg1"/>
                </a:solidFill>
                <a:latin typeface="Söhne"/>
              </a:rPr>
              <a:t>what</a:t>
            </a:r>
            <a:r>
              <a:rPr lang="es-MX" dirty="0">
                <a:solidFill>
                  <a:schemeClr val="bg1"/>
                </a:solidFill>
                <a:latin typeface="Söhne"/>
              </a:rPr>
              <a:t>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were</a:t>
            </a:r>
            <a:r>
              <a:rPr lang="es-MX" dirty="0">
                <a:solidFill>
                  <a:schemeClr val="bg1"/>
                </a:solidFill>
                <a:latin typeface="Söhne"/>
              </a:rPr>
              <a:t> </a:t>
            </a:r>
            <a:r>
              <a:rPr lang="es-MX" dirty="0" err="1">
                <a:solidFill>
                  <a:schemeClr val="bg1"/>
                </a:solidFill>
                <a:latin typeface="Söhne"/>
              </a:rPr>
              <a:t>looking</a:t>
            </a:r>
            <a:r>
              <a:rPr lang="es-MX" dirty="0">
                <a:solidFill>
                  <a:schemeClr val="bg1"/>
                </a:solidFill>
                <a:latin typeface="Söhne"/>
              </a:rPr>
              <a:t> </a:t>
            </a:r>
            <a:r>
              <a:rPr lang="es-MX" dirty="0" err="1">
                <a:solidFill>
                  <a:schemeClr val="bg1"/>
                </a:solidFill>
                <a:latin typeface="Söhne"/>
              </a:rPr>
              <a:t>for</a:t>
            </a:r>
            <a:r>
              <a:rPr lang="es-MX" dirty="0">
                <a:solidFill>
                  <a:schemeClr val="bg1"/>
                </a:solidFill>
                <a:latin typeface="Söhne"/>
              </a:rPr>
              <a:t>, so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would</a:t>
            </a:r>
            <a:r>
              <a:rPr lang="es-MX" dirty="0">
                <a:solidFill>
                  <a:schemeClr val="bg1"/>
                </a:solidFill>
                <a:latin typeface="Söhne"/>
              </a:rPr>
              <a:t> </a:t>
            </a:r>
            <a:r>
              <a:rPr lang="es-MX" dirty="0" err="1">
                <a:solidFill>
                  <a:schemeClr val="bg1"/>
                </a:solidFill>
                <a:latin typeface="Söhne"/>
              </a:rPr>
              <a:t>investigate</a:t>
            </a:r>
            <a:r>
              <a:rPr lang="es-MX" dirty="0">
                <a:solidFill>
                  <a:schemeClr val="bg1"/>
                </a:solidFill>
                <a:latin typeface="Söhne"/>
              </a:rPr>
              <a:t> </a:t>
            </a:r>
            <a:r>
              <a:rPr lang="es-MX" dirty="0" err="1">
                <a:solidFill>
                  <a:schemeClr val="bg1"/>
                </a:solidFill>
                <a:latin typeface="Söhne"/>
              </a:rPr>
              <a:t>all</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models</a:t>
            </a:r>
            <a:r>
              <a:rPr lang="es-MX" dirty="0">
                <a:solidFill>
                  <a:schemeClr val="bg1"/>
                </a:solidFill>
                <a:latin typeface="Söhne"/>
              </a:rPr>
              <a:t> </a:t>
            </a:r>
            <a:r>
              <a:rPr lang="es-MX" dirty="0" err="1">
                <a:solidFill>
                  <a:schemeClr val="bg1"/>
                </a:solidFill>
                <a:latin typeface="Söhne"/>
              </a:rPr>
              <a:t>before</a:t>
            </a:r>
            <a:r>
              <a:rPr lang="es-MX" dirty="0">
                <a:solidFill>
                  <a:schemeClr val="bg1"/>
                </a:solidFill>
                <a:latin typeface="Söhne"/>
              </a:rPr>
              <a:t> </a:t>
            </a:r>
            <a:r>
              <a:rPr lang="es-MX" dirty="0" err="1">
                <a:solidFill>
                  <a:schemeClr val="bg1"/>
                </a:solidFill>
                <a:latin typeface="Söhne"/>
              </a:rPr>
              <a:t>starting</a:t>
            </a:r>
            <a:r>
              <a:rPr lang="es-MX" dirty="0">
                <a:solidFill>
                  <a:schemeClr val="bg1"/>
                </a:solidFill>
                <a:latin typeface="Söhne"/>
              </a:rPr>
              <a:t>, and </a:t>
            </a:r>
            <a:r>
              <a:rPr lang="es-MX" dirty="0" err="1">
                <a:solidFill>
                  <a:schemeClr val="bg1"/>
                </a:solidFill>
                <a:latin typeface="Söhne"/>
              </a:rPr>
              <a:t>not</a:t>
            </a:r>
            <a:r>
              <a:rPr lang="es-MX" dirty="0">
                <a:solidFill>
                  <a:schemeClr val="bg1"/>
                </a:solidFill>
                <a:latin typeface="Söhne"/>
              </a:rPr>
              <a:t> </a:t>
            </a:r>
            <a:r>
              <a:rPr lang="es-MX" dirty="0" err="1">
                <a:solidFill>
                  <a:schemeClr val="bg1"/>
                </a:solidFill>
                <a:latin typeface="Söhne"/>
              </a:rPr>
              <a:t>sticking</a:t>
            </a:r>
            <a:r>
              <a:rPr lang="es-MX" dirty="0">
                <a:solidFill>
                  <a:schemeClr val="bg1"/>
                </a:solidFill>
                <a:latin typeface="Söhne"/>
              </a:rPr>
              <a:t> </a:t>
            </a:r>
            <a:r>
              <a:rPr lang="es-MX" dirty="0" err="1">
                <a:solidFill>
                  <a:schemeClr val="bg1"/>
                </a:solidFill>
                <a:latin typeface="Söhne"/>
              </a:rPr>
              <a:t>with</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ones</a:t>
            </a:r>
            <a:r>
              <a:rPr lang="es-MX" dirty="0">
                <a:solidFill>
                  <a:schemeClr val="bg1"/>
                </a:solidFill>
                <a:latin typeface="Söhne"/>
              </a:rPr>
              <a:t> </a:t>
            </a:r>
            <a:r>
              <a:rPr lang="es-MX" dirty="0" err="1">
                <a:solidFill>
                  <a:schemeClr val="bg1"/>
                </a:solidFill>
                <a:latin typeface="Söhne"/>
              </a:rPr>
              <a:t>learned</a:t>
            </a:r>
            <a:r>
              <a:rPr lang="es-MX" dirty="0">
                <a:solidFill>
                  <a:schemeClr val="bg1"/>
                </a:solidFill>
                <a:latin typeface="Söhne"/>
              </a:rPr>
              <a:t> in </a:t>
            </a:r>
            <a:r>
              <a:rPr lang="es-MX" dirty="0" err="1">
                <a:solidFill>
                  <a:schemeClr val="bg1"/>
                </a:solidFill>
                <a:latin typeface="Söhne"/>
              </a:rPr>
              <a:t>class</a:t>
            </a:r>
            <a:r>
              <a:rPr lang="es-MX" dirty="0">
                <a:solidFill>
                  <a:schemeClr val="bg1"/>
                </a:solidFill>
                <a:latin typeface="Söhne"/>
              </a:rPr>
              <a:t>. </a:t>
            </a:r>
            <a:endParaRPr lang="es-MX" sz="2000" b="1"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pic>
        <p:nvPicPr>
          <p:cNvPr id="1026" name="Picture 2" descr="Seasonality Definition (Supply 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101" y="3082799"/>
            <a:ext cx="4976198" cy="2011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reinforcement learning? - MATLAB &amp; Simu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347" y="5802683"/>
            <a:ext cx="4193706" cy="21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pic>
        <p:nvPicPr>
          <p:cNvPr id="5" name="Picture 4">
            <a:extLst>
              <a:ext uri="{FF2B5EF4-FFF2-40B4-BE49-F238E27FC236}">
                <a16:creationId xmlns:a16="http://schemas.microsoft.com/office/drawing/2014/main" id="{260DEC6E-DBA4-DFB0-4427-36D7DC7CAAAF}"/>
              </a:ext>
            </a:extLst>
          </p:cNvPr>
          <p:cNvPicPr>
            <a:picLocks noChangeAspect="1"/>
          </p:cNvPicPr>
          <p:nvPr/>
        </p:nvPicPr>
        <p:blipFill>
          <a:blip r:embed="rId2"/>
          <a:stretch>
            <a:fillRect/>
          </a:stretch>
        </p:blipFill>
        <p:spPr>
          <a:xfrm>
            <a:off x="85214" y="1082746"/>
            <a:ext cx="7601972" cy="7086600"/>
          </a:xfrm>
          <a:prstGeom prst="rect">
            <a:avLst/>
          </a:prstGeom>
        </p:spPr>
      </p:pic>
      <p:sp>
        <p:nvSpPr>
          <p:cNvPr id="4" name="object 3">
            <a:extLst>
              <a:ext uri="{FF2B5EF4-FFF2-40B4-BE49-F238E27FC236}">
                <a16:creationId xmlns:a16="http://schemas.microsoft.com/office/drawing/2014/main" id="{D61E72A1-4FA1-9BA3-DC23-8E01DB00B461}"/>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6" name="object 4">
            <a:extLst>
              <a:ext uri="{FF2B5EF4-FFF2-40B4-BE49-F238E27FC236}">
                <a16:creationId xmlns:a16="http://schemas.microsoft.com/office/drawing/2014/main" id="{C757114F-F2AA-F70F-329C-74F9BDAF6FC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7" name="object 5">
            <a:extLst>
              <a:ext uri="{FF2B5EF4-FFF2-40B4-BE49-F238E27FC236}">
                <a16:creationId xmlns:a16="http://schemas.microsoft.com/office/drawing/2014/main" id="{9C5DB77A-3BFD-A13B-162D-07A33F26F1A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8" name="object 6">
            <a:extLst>
              <a:ext uri="{FF2B5EF4-FFF2-40B4-BE49-F238E27FC236}">
                <a16:creationId xmlns:a16="http://schemas.microsoft.com/office/drawing/2014/main" id="{45C60B5D-AACF-4551-5439-DEBC6F98496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9" name="object 7">
            <a:extLst>
              <a:ext uri="{FF2B5EF4-FFF2-40B4-BE49-F238E27FC236}">
                <a16:creationId xmlns:a16="http://schemas.microsoft.com/office/drawing/2014/main" id="{E6AFF20B-84DA-B773-9EFB-B0FAA0362EE7}"/>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10" name="object 8">
            <a:extLst>
              <a:ext uri="{FF2B5EF4-FFF2-40B4-BE49-F238E27FC236}">
                <a16:creationId xmlns:a16="http://schemas.microsoft.com/office/drawing/2014/main" id="{838553D3-3368-F02A-7205-714A15F1E3A0}"/>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11" name="object 9">
            <a:extLst>
              <a:ext uri="{FF2B5EF4-FFF2-40B4-BE49-F238E27FC236}">
                <a16:creationId xmlns:a16="http://schemas.microsoft.com/office/drawing/2014/main" id="{356695DC-2FFD-079B-3414-034BE95A3AE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2" name="object 10">
            <a:extLst>
              <a:ext uri="{FF2B5EF4-FFF2-40B4-BE49-F238E27FC236}">
                <a16:creationId xmlns:a16="http://schemas.microsoft.com/office/drawing/2014/main" id="{8833E29B-DC75-4455-1CF9-B0EF5A81211D}"/>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object 11">
            <a:extLst>
              <a:ext uri="{FF2B5EF4-FFF2-40B4-BE49-F238E27FC236}">
                <a16:creationId xmlns:a16="http://schemas.microsoft.com/office/drawing/2014/main" id="{CF140C8A-ECAD-E6D6-73F8-1F47D030D4DF}"/>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B541F7F1-6604-3197-3102-C8E7D21461AC}"/>
              </a:ext>
            </a:extLst>
          </p:cNvPr>
          <p:cNvSpPr txBox="1"/>
          <p:nvPr/>
        </p:nvSpPr>
        <p:spPr>
          <a:xfrm>
            <a:off x="537766" y="407517"/>
            <a:ext cx="6320234" cy="400110"/>
          </a:xfrm>
          <a:prstGeom prst="rect">
            <a:avLst/>
          </a:prstGeom>
          <a:noFill/>
        </p:spPr>
        <p:txBody>
          <a:bodyPr wrap="square">
            <a:spAutoFit/>
          </a:bodyPr>
          <a:lstStyle/>
          <a:p>
            <a:r>
              <a:rPr lang="en-US" sz="2000" b="1" dirty="0">
                <a:latin typeface="Söhne"/>
              </a:rPr>
              <a:t>Dashboard</a:t>
            </a:r>
            <a:endParaRPr lang="en-US" sz="2000" b="1" dirty="0"/>
          </a:p>
        </p:txBody>
      </p:sp>
    </p:spTree>
    <p:extLst>
      <p:ext uri="{BB962C8B-B14F-4D97-AF65-F5344CB8AC3E}">
        <p14:creationId xmlns:p14="http://schemas.microsoft.com/office/powerpoint/2010/main" val="355368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8" name="Picture 7">
            <a:extLst>
              <a:ext uri="{FF2B5EF4-FFF2-40B4-BE49-F238E27FC236}">
                <a16:creationId xmlns:a16="http://schemas.microsoft.com/office/drawing/2014/main" id="{B9952954-E9A1-C861-077F-9095B4F642D9}"/>
              </a:ext>
            </a:extLst>
          </p:cNvPr>
          <p:cNvPicPr>
            <a:picLocks noChangeAspect="1"/>
          </p:cNvPicPr>
          <p:nvPr/>
        </p:nvPicPr>
        <p:blipFill>
          <a:blip r:embed="rId2"/>
          <a:stretch>
            <a:fillRect/>
          </a:stretch>
        </p:blipFill>
        <p:spPr>
          <a:xfrm>
            <a:off x="1380464" y="4963885"/>
            <a:ext cx="5011471" cy="4799719"/>
          </a:xfrm>
          <a:prstGeom prst="rect">
            <a:avLst/>
          </a:prstGeom>
        </p:spPr>
      </p:pic>
      <p:pic>
        <p:nvPicPr>
          <p:cNvPr id="10" name="Picture 9">
            <a:extLst>
              <a:ext uri="{FF2B5EF4-FFF2-40B4-BE49-F238E27FC236}">
                <a16:creationId xmlns:a16="http://schemas.microsoft.com/office/drawing/2014/main" id="{E8F6DACF-8DEC-E75B-06D3-80519889A672}"/>
              </a:ext>
            </a:extLst>
          </p:cNvPr>
          <p:cNvPicPr>
            <a:picLocks noChangeAspect="1"/>
          </p:cNvPicPr>
          <p:nvPr/>
        </p:nvPicPr>
        <p:blipFill>
          <a:blip r:embed="rId3"/>
          <a:stretch>
            <a:fillRect/>
          </a:stretch>
        </p:blipFill>
        <p:spPr>
          <a:xfrm>
            <a:off x="1371804" y="226827"/>
            <a:ext cx="5020131" cy="4379603"/>
          </a:xfrm>
          <a:prstGeom prst="rect">
            <a:avLst/>
          </a:prstGeom>
        </p:spPr>
      </p:pic>
    </p:spTree>
    <p:extLst>
      <p:ext uri="{BB962C8B-B14F-4D97-AF65-F5344CB8AC3E}">
        <p14:creationId xmlns:p14="http://schemas.microsoft.com/office/powerpoint/2010/main" val="23914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381000"/>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pic>
        <p:nvPicPr>
          <p:cNvPr id="5" name="Imagen 4">
            <a:extLst>
              <a:ext uri="{FF2B5EF4-FFF2-40B4-BE49-F238E27FC236}">
                <a16:creationId xmlns:a16="http://schemas.microsoft.com/office/drawing/2014/main" id="{4B0F9304-DEB5-7963-2E78-F1AE2ABE2D61}"/>
              </a:ext>
            </a:extLst>
          </p:cNvPr>
          <p:cNvPicPr>
            <a:picLocks noChangeAspect="1"/>
          </p:cNvPicPr>
          <p:nvPr/>
        </p:nvPicPr>
        <p:blipFill rotWithShape="1">
          <a:blip r:embed="rId2">
            <a:extLst>
              <a:ext uri="{28A0092B-C50C-407E-A947-70E740481C1C}">
                <a14:useLocalDpi xmlns:a14="http://schemas.microsoft.com/office/drawing/2010/main" val="0"/>
              </a:ext>
            </a:extLst>
          </a:blip>
          <a:srcRect l="2289" t="4095" r="3735" b="5802"/>
          <a:stretch/>
        </p:blipFill>
        <p:spPr>
          <a:xfrm>
            <a:off x="266700" y="2819400"/>
            <a:ext cx="7239000" cy="4900247"/>
          </a:xfrm>
          <a:prstGeom prst="rect">
            <a:avLst/>
          </a:prstGeom>
        </p:spPr>
      </p:pic>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TotalTime>
  <Words>1178</Words>
  <Application>Microsoft Macintosh PowerPoint</Application>
  <PresentationFormat>Personalizado</PresentationFormat>
  <Paragraphs>140</Paragraphs>
  <Slides>19</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-apple-system</vt:lpstr>
      <vt:lpstr>Arial</vt:lpstr>
      <vt:lpstr>Calibri</vt:lpstr>
      <vt:lpstr>Calibri Light</vt:lpstr>
      <vt:lpstr>Segoe UI</vt:lpstr>
      <vt:lpstr>Söhne</vt:lpstr>
      <vt:lpstr>Symbol</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Alberto Quiroz Salazar</cp:lastModifiedBy>
  <cp:revision>28</cp:revision>
  <dcterms:created xsi:type="dcterms:W3CDTF">2023-03-02T23:19:21Z</dcterms:created>
  <dcterms:modified xsi:type="dcterms:W3CDTF">2023-03-17T00:36:17Z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